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42" r:id="rId2"/>
    <p:sldId id="453" r:id="rId3"/>
    <p:sldId id="454" r:id="rId4"/>
    <p:sldId id="457" r:id="rId5"/>
    <p:sldId id="458" r:id="rId6"/>
    <p:sldId id="452" r:id="rId7"/>
    <p:sldId id="460" r:id="rId8"/>
    <p:sldId id="463" r:id="rId9"/>
    <p:sldId id="462" r:id="rId10"/>
    <p:sldId id="461" r:id="rId11"/>
    <p:sldId id="450" r:id="rId12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61" userDrawn="1">
          <p15:clr>
            <a:srgbClr val="A4A3A4"/>
          </p15:clr>
        </p15:guide>
        <p15:guide id="2" pos="2178" userDrawn="1">
          <p15:clr>
            <a:srgbClr val="A4A3A4"/>
          </p15:clr>
        </p15:guide>
        <p15:guide id="3" orient="horz" pos="3128" userDrawn="1">
          <p15:clr>
            <a:srgbClr val="A4A3A4"/>
          </p15:clr>
        </p15:guide>
        <p15:guide id="4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C2812"/>
    <a:srgbClr val="003366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394" autoAdjust="0"/>
  </p:normalViewPr>
  <p:slideViewPr>
    <p:cSldViewPr>
      <p:cViewPr varScale="1">
        <p:scale>
          <a:sx n="85" d="100"/>
          <a:sy n="85" d="100"/>
        </p:scale>
        <p:origin x="13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3161"/>
        <p:guide pos="2178"/>
        <p:guide orient="horz" pos="3128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1" y="4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06.10.2020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937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1" y="9430937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1" y="4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06.10.2020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89" tIns="45547" rIns="91089" bIns="45547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6" y="4717070"/>
            <a:ext cx="5439413" cy="4466023"/>
          </a:xfrm>
          <a:prstGeom prst="rect">
            <a:avLst/>
          </a:prstGeom>
        </p:spPr>
        <p:txBody>
          <a:bodyPr vert="horz" lIns="91089" tIns="45547" rIns="91089" bIns="4554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937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1" y="9430937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910639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95705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66084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11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9345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rregrobg.eu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://www.calarasicbc.ro/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9.png"/><Relationship Id="rId4" Type="http://schemas.openxmlformats.org/officeDocument/2006/relationships/hyperlink" Target="http://www.interregrobg.e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://www.interregrobg.eu/" TargetMode="Externa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interregrobg.e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1537734"/>
            <a:ext cx="82296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INTERREG V-A </a:t>
            </a:r>
            <a:endParaRPr lang="ro-RO" sz="3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Romania-Bulgaria</a:t>
            </a:r>
            <a:r>
              <a:rPr lang="ro-RO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Programme</a:t>
            </a:r>
          </a:p>
          <a:p>
            <a:pPr algn="ctr"/>
            <a:endParaRPr lang="ro-RO" sz="25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On the spot visit for promotion the project ROBG-408, </a:t>
            </a:r>
            <a:r>
              <a:rPr lang="en-BZ" sz="2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"Targeted efforts for improving road infrastructure in the cross border area"</a:t>
            </a:r>
            <a:endParaRPr lang="ro-RO" sz="2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ro-RO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8th 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October</a:t>
            </a:r>
            <a:r>
              <a:rPr lang="ro-RO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20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20</a:t>
            </a:r>
            <a:r>
              <a:rPr lang="ro-RO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online event, Zoom.us platform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76" y="226388"/>
            <a:ext cx="1606656" cy="1172212"/>
          </a:xfrm>
          <a:prstGeom prst="rect">
            <a:avLst/>
          </a:prstGeom>
        </p:spPr>
      </p:pic>
      <p:pic>
        <p:nvPicPr>
          <p:cNvPr id="19" name="Content Placeholder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9266" y="226388"/>
            <a:ext cx="14478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9045" y="4861721"/>
            <a:ext cx="2573440" cy="1172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5395" y="252202"/>
            <a:ext cx="986732" cy="9669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87033" y="6019800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hlinkClick r:id="rId8"/>
              </a:rPr>
              <a:t>www.interregrobg.eu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649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70">
        <p15:prstTrans prst="peelOff"/>
      </p:transition>
    </mc:Choice>
    <mc:Fallback xmlns="">
      <p:transition spd="slow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788" y="1899584"/>
            <a:ext cx="5127812" cy="4038600"/>
          </a:xfrm>
        </p:spPr>
        <p:txBody>
          <a:bodyPr/>
          <a:lstStyle/>
          <a:p>
            <a:pPr marL="0" indent="0" algn="just">
              <a:buNone/>
            </a:pPr>
            <a:r>
              <a:rPr lang="ro-RO" sz="3000" b="1" dirty="0" smtClean="0">
                <a:latin typeface="Trebuchet MS" panose="020B0603020202020204" pitchFamily="34" charset="0"/>
              </a:rPr>
              <a:t>What</a:t>
            </a:r>
            <a:r>
              <a:rPr lang="en-US" sz="3000" b="1" dirty="0" smtClean="0">
                <a:latin typeface="Trebuchet MS" panose="020B0603020202020204" pitchFamily="34" charset="0"/>
              </a:rPr>
              <a:t>’</a:t>
            </a:r>
            <a:r>
              <a:rPr lang="ro-RO" sz="3000" b="1" dirty="0" smtClean="0">
                <a:latin typeface="Trebuchet MS" panose="020B0603020202020204" pitchFamily="34" charset="0"/>
              </a:rPr>
              <a:t>s next?</a:t>
            </a:r>
            <a:endParaRPr lang="en-US" sz="3000" b="1" dirty="0" smtClean="0">
              <a:latin typeface="Trebuchet MS" panose="020B0603020202020204" pitchFamily="34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endParaRPr lang="ro-RO" sz="600" dirty="0">
              <a:latin typeface="Trebuchet MS" panose="020B0603020202020204" pitchFamily="34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en-BZ" sz="2500" dirty="0" smtClean="0">
                <a:latin typeface="Trebuchet MS" panose="020B0603020202020204" pitchFamily="34" charset="0"/>
              </a:rPr>
              <a:t>Thematic </a:t>
            </a:r>
            <a:r>
              <a:rPr lang="en-BZ" sz="2500" dirty="0">
                <a:latin typeface="Trebuchet MS" panose="020B0603020202020204" pitchFamily="34" charset="0"/>
              </a:rPr>
              <a:t>meetings for the beneficiaries of projects financed under the </a:t>
            </a:r>
            <a:r>
              <a:rPr lang="en-BZ" sz="2500" dirty="0" err="1">
                <a:latin typeface="Trebuchet MS" panose="020B0603020202020204" pitchFamily="34" charset="0"/>
              </a:rPr>
              <a:t>Interreg</a:t>
            </a:r>
            <a:r>
              <a:rPr lang="en-BZ" sz="2500" dirty="0">
                <a:latin typeface="Trebuchet MS" panose="020B0603020202020204" pitchFamily="34" charset="0"/>
              </a:rPr>
              <a:t> V-A </a:t>
            </a:r>
            <a:r>
              <a:rPr lang="en-BZ" sz="2500" dirty="0" smtClean="0">
                <a:latin typeface="Trebuchet MS" panose="020B0603020202020204" pitchFamily="34" charset="0"/>
              </a:rPr>
              <a:t>Romania</a:t>
            </a:r>
            <a:r>
              <a:rPr lang="ro-RO" sz="2500" dirty="0" smtClean="0">
                <a:latin typeface="Trebuchet MS" panose="020B0603020202020204" pitchFamily="34" charset="0"/>
              </a:rPr>
              <a:t> </a:t>
            </a:r>
            <a:r>
              <a:rPr lang="en-BZ" sz="2500" dirty="0" smtClean="0">
                <a:latin typeface="Trebuchet MS" panose="020B0603020202020204" pitchFamily="34" charset="0"/>
              </a:rPr>
              <a:t>-</a:t>
            </a:r>
            <a:r>
              <a:rPr lang="ro-RO" sz="2500" dirty="0" smtClean="0">
                <a:latin typeface="Trebuchet MS" panose="020B0603020202020204" pitchFamily="34" charset="0"/>
              </a:rPr>
              <a:t> </a:t>
            </a:r>
            <a:r>
              <a:rPr lang="en-BZ" sz="2500" dirty="0" smtClean="0">
                <a:latin typeface="Trebuchet MS" panose="020B0603020202020204" pitchFamily="34" charset="0"/>
              </a:rPr>
              <a:t>Bulgaria Programme</a:t>
            </a:r>
            <a:endParaRPr lang="en-US" sz="2500" dirty="0" smtClean="0">
              <a:latin typeface="Trebuchet MS" panose="020B0603020202020204" pitchFamily="34" charset="0"/>
            </a:endParaRPr>
          </a:p>
          <a:p>
            <a:pPr marL="514350" indent="-514350" algn="ctr">
              <a:buAutoNum type="arabicPeriod"/>
            </a:pPr>
            <a:endParaRPr lang="en-US" sz="2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5951631"/>
            <a:ext cx="8596105" cy="7986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788" y="304800"/>
            <a:ext cx="3420152" cy="9022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2362200"/>
            <a:ext cx="3101802" cy="205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60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42" y="343502"/>
            <a:ext cx="2819400" cy="715962"/>
          </a:xfrm>
        </p:spPr>
        <p:txBody>
          <a:bodyPr/>
          <a:lstStyle/>
          <a:p>
            <a:r>
              <a:rPr lang="ro-RO" sz="4000" b="1" dirty="0" smtClean="0">
                <a:latin typeface="Trebuchet MS" panose="020B0603020202020204" pitchFamily="34" charset="0"/>
              </a:rPr>
              <a:t>CONTACT</a:t>
            </a:r>
            <a:endParaRPr lang="en-US" sz="4000" b="1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42751" y="1366822"/>
            <a:ext cx="8658497" cy="417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b="1" dirty="0" smtClean="0">
                <a:latin typeface="Trebuchet MS" panose="020B0603020202020204" pitchFamily="34" charset="0"/>
              </a:rPr>
              <a:t>Joint Secretariat</a:t>
            </a:r>
            <a:r>
              <a:rPr lang="ro-RO" sz="2400" b="1" dirty="0" smtClean="0">
                <a:latin typeface="Trebuchet MS" panose="020B0603020202020204" pitchFamily="34" charset="0"/>
              </a:rPr>
              <a:t> (</a:t>
            </a:r>
            <a:r>
              <a:rPr lang="en-US" sz="2400" b="1" dirty="0" smtClean="0">
                <a:latin typeface="Trebuchet MS" panose="020B0603020202020204" pitchFamily="34" charset="0"/>
              </a:rPr>
              <a:t>CBC </a:t>
            </a:r>
            <a:r>
              <a:rPr lang="en-US" sz="2400" b="1" dirty="0">
                <a:latin typeface="Trebuchet MS" panose="020B0603020202020204" pitchFamily="34" charset="0"/>
              </a:rPr>
              <a:t>RO </a:t>
            </a:r>
            <a:r>
              <a:rPr lang="en-US" sz="2400" b="1" dirty="0" smtClean="0">
                <a:latin typeface="Trebuchet MS" panose="020B0603020202020204" pitchFamily="34" charset="0"/>
              </a:rPr>
              <a:t>Calarasi</a:t>
            </a:r>
            <a:r>
              <a:rPr lang="ro-RO" sz="2400" b="1" dirty="0" smtClean="0">
                <a:latin typeface="Trebuchet MS" panose="020B0603020202020204" pitchFamily="34" charset="0"/>
              </a:rPr>
              <a:t>)</a:t>
            </a:r>
            <a:r>
              <a:rPr lang="en-US" sz="2400" b="1" dirty="0" smtClean="0">
                <a:latin typeface="Trebuchet MS" panose="020B0603020202020204" pitchFamily="34" charset="0"/>
              </a:rPr>
              <a:t> </a:t>
            </a:r>
            <a:endParaRPr lang="en-US" sz="2400" b="1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en-US" sz="1000" b="1" dirty="0" smtClean="0">
                <a:latin typeface="Trebuchet MS" panose="020B0603020202020204" pitchFamily="34" charset="0"/>
              </a:rPr>
              <a:t> </a:t>
            </a:r>
            <a:r>
              <a:rPr lang="en-US" sz="2400" dirty="0">
                <a:latin typeface="Trebuchet MS" panose="020B0603020202020204" pitchFamily="34" charset="0"/>
              </a:rPr>
              <a:t/>
            </a:r>
            <a:br>
              <a:rPr lang="en-US" sz="2400" dirty="0">
                <a:latin typeface="Trebuchet MS" panose="020B0603020202020204" pitchFamily="34" charset="0"/>
              </a:rPr>
            </a:br>
            <a:r>
              <a:rPr lang="en-US" sz="2400" dirty="0" smtClean="0">
                <a:latin typeface="Trebuchet MS" panose="020B0603020202020204" pitchFamily="34" charset="0"/>
              </a:rPr>
              <a:t>Tel</a:t>
            </a:r>
            <a:r>
              <a:rPr lang="en-US" sz="2400" dirty="0">
                <a:latin typeface="Trebuchet MS" panose="020B0603020202020204" pitchFamily="34" charset="0"/>
              </a:rPr>
              <a:t>: +40 242 313 091 Fax: +40 242 313 092</a:t>
            </a:r>
            <a:br>
              <a:rPr lang="en-US" sz="2400" dirty="0">
                <a:latin typeface="Trebuchet MS" panose="020B0603020202020204" pitchFamily="34" charset="0"/>
              </a:rPr>
            </a:br>
            <a:r>
              <a:rPr lang="en-US" sz="2400" dirty="0" err="1" smtClean="0">
                <a:latin typeface="Trebuchet MS" panose="020B0603020202020204" pitchFamily="34" charset="0"/>
              </a:rPr>
              <a:t>Soseaua</a:t>
            </a:r>
            <a:r>
              <a:rPr lang="en-US" sz="2400" dirty="0" smtClean="0">
                <a:latin typeface="Trebuchet MS" panose="020B0603020202020204" pitchFamily="34" charset="0"/>
              </a:rPr>
              <a:t> </a:t>
            </a:r>
            <a:r>
              <a:rPr lang="en-US" sz="2400" dirty="0" err="1">
                <a:latin typeface="Trebuchet MS" panose="020B0603020202020204" pitchFamily="34" charset="0"/>
              </a:rPr>
              <a:t>Chiciu</a:t>
            </a:r>
            <a:r>
              <a:rPr lang="en-US" sz="2400" dirty="0">
                <a:latin typeface="Trebuchet MS" panose="020B0603020202020204" pitchFamily="34" charset="0"/>
              </a:rPr>
              <a:t> </a:t>
            </a:r>
            <a:r>
              <a:rPr lang="en-US" sz="2400" dirty="0" err="1">
                <a:latin typeface="Trebuchet MS" panose="020B0603020202020204" pitchFamily="34" charset="0"/>
              </a:rPr>
              <a:t>cladirea</a:t>
            </a:r>
            <a:r>
              <a:rPr lang="en-US" sz="2400" dirty="0">
                <a:latin typeface="Trebuchet MS" panose="020B0603020202020204" pitchFamily="34" charset="0"/>
              </a:rPr>
              <a:t> P.C.T.F Calarasi (Romania) - </a:t>
            </a:r>
            <a:r>
              <a:rPr lang="en-US" sz="2400" dirty="0" err="1">
                <a:latin typeface="Trebuchet MS" panose="020B0603020202020204" pitchFamily="34" charset="0"/>
              </a:rPr>
              <a:t>Silistra</a:t>
            </a:r>
            <a:r>
              <a:rPr lang="en-US" sz="2400" dirty="0">
                <a:latin typeface="Trebuchet MS" panose="020B0603020202020204" pitchFamily="34" charset="0"/>
              </a:rPr>
              <a:t> (Bulgaria), </a:t>
            </a:r>
            <a:r>
              <a:rPr lang="en-US" sz="2400" dirty="0" smtClean="0">
                <a:latin typeface="Trebuchet MS" panose="020B0603020202020204" pitchFamily="34" charset="0"/>
              </a:rPr>
              <a:t>Calarasi, Calarasi county, Romania</a:t>
            </a:r>
          </a:p>
          <a:p>
            <a:pPr marL="0" indent="0" algn="just">
              <a:buNone/>
            </a:pPr>
            <a:r>
              <a:rPr lang="en-US" sz="2400" b="1" dirty="0" smtClean="0">
                <a:latin typeface="Trebuchet MS" panose="020B0603020202020204" pitchFamily="34" charset="0"/>
              </a:rPr>
              <a:t>E-mail</a:t>
            </a:r>
            <a:r>
              <a:rPr lang="en-US" sz="2400" b="1" dirty="0">
                <a:latin typeface="Trebuchet MS" panose="020B0603020202020204" pitchFamily="34" charset="0"/>
              </a:rPr>
              <a:t>: info@calarasicbc.ro</a:t>
            </a:r>
          </a:p>
          <a:p>
            <a:pPr marL="0" indent="0" algn="just">
              <a:buNone/>
            </a:pPr>
            <a:r>
              <a:rPr lang="en-US" sz="2400" b="1" dirty="0" smtClean="0">
                <a:latin typeface="Trebuchet MS" panose="020B0603020202020204" pitchFamily="34" charset="0"/>
              </a:rPr>
              <a:t>Web</a:t>
            </a:r>
            <a:r>
              <a:rPr lang="en-US" sz="2400" b="1" dirty="0">
                <a:latin typeface="Trebuchet MS" panose="020B0603020202020204" pitchFamily="34" charset="0"/>
              </a:rPr>
              <a:t>: </a:t>
            </a:r>
            <a:r>
              <a:rPr lang="en-US" sz="2400" b="1" dirty="0" smtClean="0">
                <a:latin typeface="Trebuchet MS" panose="020B0603020202020204" pitchFamily="34" charset="0"/>
                <a:hlinkClick r:id="rId3"/>
              </a:rPr>
              <a:t>www.calarasicbc.ro</a:t>
            </a:r>
            <a:r>
              <a:rPr lang="en-US" sz="2400" b="1" dirty="0" smtClean="0">
                <a:latin typeface="Trebuchet MS" panose="020B0603020202020204" pitchFamily="34" charset="0"/>
              </a:rPr>
              <a:t>, </a:t>
            </a:r>
            <a:r>
              <a:rPr lang="en-US" sz="2400" b="1" dirty="0" smtClean="0">
                <a:latin typeface="Trebuchet MS" panose="020B0603020202020204" pitchFamily="34" charset="0"/>
                <a:hlinkClick r:id="rId4"/>
              </a:rPr>
              <a:t>www.interregrobg.eu</a:t>
            </a:r>
            <a:r>
              <a:rPr lang="en-US" sz="2400" b="1" dirty="0" smtClean="0">
                <a:latin typeface="Trebuchet MS" panose="020B0603020202020204" pitchFamily="34" charset="0"/>
              </a:rPr>
              <a:t> </a:t>
            </a:r>
            <a:endParaRPr lang="en-US" sz="2400" b="1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2400" b="1" dirty="0" smtClean="0">
                <a:latin typeface="Trebuchet MS" panose="020B0603020202020204" pitchFamily="34" charset="0"/>
              </a:rPr>
              <a:t>PO box 28, </a:t>
            </a:r>
            <a:r>
              <a:rPr lang="en-US" sz="2400" b="1" dirty="0" err="1" smtClean="0">
                <a:latin typeface="Trebuchet MS" panose="020B0603020202020204" pitchFamily="34" charset="0"/>
              </a:rPr>
              <a:t>Silistra</a:t>
            </a:r>
            <a:r>
              <a:rPr lang="en-US" sz="2400" b="1" dirty="0" smtClean="0">
                <a:latin typeface="Trebuchet MS" panose="020B0603020202020204" pitchFamily="34" charset="0"/>
              </a:rPr>
              <a:t>, Bulgaria</a:t>
            </a:r>
            <a:endParaRPr lang="ro-RO" sz="2400" b="1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rebuchet MS" panose="020B0603020202020204" pitchFamily="34" charset="0"/>
              </a:rPr>
              <a:t>CBC RO Calarasi branch, Ruse/ JS antenna</a:t>
            </a:r>
          </a:p>
          <a:p>
            <a:pPr marL="0" indent="0">
              <a:buNone/>
            </a:pPr>
            <a:r>
              <a:rPr lang="en-US" sz="2400" dirty="0" err="1" smtClean="0">
                <a:latin typeface="Trebuchet MS" panose="020B0603020202020204" pitchFamily="34" charset="0"/>
              </a:rPr>
              <a:t>Telefon</a:t>
            </a:r>
            <a:r>
              <a:rPr lang="en-US" sz="2400" dirty="0" smtClean="0">
                <a:latin typeface="Trebuchet MS" panose="020B0603020202020204" pitchFamily="34" charset="0"/>
              </a:rPr>
              <a:t>/Fax</a:t>
            </a:r>
            <a:r>
              <a:rPr lang="en-US" sz="2400" dirty="0">
                <a:latin typeface="Trebuchet MS" panose="020B0603020202020204" pitchFamily="34" charset="0"/>
              </a:rPr>
              <a:t>: +35 982 820 075</a:t>
            </a:r>
          </a:p>
          <a:p>
            <a:pPr marL="0" indent="0">
              <a:buNone/>
            </a:pPr>
            <a:r>
              <a:rPr lang="en-US" sz="2400" dirty="0" err="1" smtClean="0">
                <a:latin typeface="Trebuchet MS" panose="020B0603020202020204" pitchFamily="34" charset="0"/>
              </a:rPr>
              <a:t>Strada</a:t>
            </a:r>
            <a:r>
              <a:rPr lang="en-US" sz="2400" dirty="0" smtClean="0">
                <a:latin typeface="Trebuchet MS" panose="020B0603020202020204" pitchFamily="34" charset="0"/>
              </a:rPr>
              <a:t> </a:t>
            </a:r>
            <a:r>
              <a:rPr lang="en-US" sz="2400" dirty="0" err="1">
                <a:latin typeface="Trebuchet MS" panose="020B0603020202020204" pitchFamily="34" charset="0"/>
              </a:rPr>
              <a:t>Rayko</a:t>
            </a:r>
            <a:r>
              <a:rPr lang="en-US" sz="2400" dirty="0">
                <a:latin typeface="Trebuchet MS" panose="020B0603020202020204" pitchFamily="34" charset="0"/>
              </a:rPr>
              <a:t> </a:t>
            </a:r>
            <a:r>
              <a:rPr lang="en-US" sz="2400" dirty="0" err="1">
                <a:latin typeface="Trebuchet MS" panose="020B0603020202020204" pitchFamily="34" charset="0"/>
              </a:rPr>
              <a:t>Daskalov</a:t>
            </a:r>
            <a:r>
              <a:rPr lang="en-US" sz="2400" dirty="0" smtClean="0">
                <a:latin typeface="Trebuchet MS" panose="020B0603020202020204" pitchFamily="34" charset="0"/>
              </a:rPr>
              <a:t>, </a:t>
            </a:r>
            <a:r>
              <a:rPr lang="en-US" sz="2400" dirty="0" err="1" smtClean="0">
                <a:latin typeface="Trebuchet MS" panose="020B0603020202020204" pitchFamily="34" charset="0"/>
              </a:rPr>
              <a:t>nr</a:t>
            </a:r>
            <a:r>
              <a:rPr lang="en-US" sz="2400" dirty="0" smtClean="0">
                <a:latin typeface="Trebuchet MS" panose="020B0603020202020204" pitchFamily="34" charset="0"/>
              </a:rPr>
              <a:t> 2, </a:t>
            </a:r>
            <a:r>
              <a:rPr lang="en-US" sz="2400" dirty="0">
                <a:latin typeface="Trebuchet MS" panose="020B0603020202020204" pitchFamily="34" charset="0"/>
              </a:rPr>
              <a:t>Ruse, </a:t>
            </a:r>
            <a:r>
              <a:rPr lang="en-US" sz="2400" dirty="0" smtClean="0">
                <a:latin typeface="Trebuchet MS" panose="020B0603020202020204" pitchFamily="34" charset="0"/>
              </a:rPr>
              <a:t>Ruse district, Bulgaria</a:t>
            </a:r>
            <a:endParaRPr lang="en-US" sz="2400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2800" dirty="0" smtClean="0"/>
              <a:t> </a:t>
            </a:r>
            <a:endParaRPr lang="ro-RO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4675" y="2946635"/>
            <a:ext cx="1524000" cy="17348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72552" y="6406749"/>
            <a:ext cx="1893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Trebuchet MS" panose="020B0603020202020204" pitchFamily="34" charset="0"/>
                <a:cs typeface="+mn-cs"/>
                <a:hlinkClick r:id="rId4"/>
              </a:rPr>
              <a:t>www.interregrobg.eu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946" y="5681991"/>
            <a:ext cx="8596105" cy="7986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81200" y="5998446"/>
            <a:ext cx="5876365" cy="50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12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1502" y="2243673"/>
            <a:ext cx="8305800" cy="5638800"/>
          </a:xfrm>
        </p:spPr>
        <p:txBody>
          <a:bodyPr/>
          <a:lstStyle/>
          <a:p>
            <a:pPr marL="457200" lvl="1" indent="0">
              <a:buNone/>
              <a:defRPr/>
            </a:pPr>
            <a:endParaRPr lang="en-GB" sz="3400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457200" lvl="1" indent="0" algn="ctr">
              <a:buNone/>
              <a:defRPr/>
            </a:pPr>
            <a:endParaRPr lang="en-GB" b="1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457200" lvl="1" indent="0" algn="ctr">
              <a:buNone/>
              <a:defRPr/>
            </a:pP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Annual Implementation Report</a:t>
            </a:r>
            <a:r>
              <a:rPr lang="ro-RO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s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endParaRPr lang="ro-RO" b="1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  <a:defRPr/>
            </a:pP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- Overview </a:t>
            </a:r>
            <a:r>
              <a:rPr lang="en-US" sz="2800" dirty="0">
                <a:solidFill>
                  <a:schemeClr val="tx2"/>
                </a:solidFill>
                <a:latin typeface="Trebuchet MS" panose="020B0603020202020204" pitchFamily="34" charset="0"/>
              </a:rPr>
              <a:t>of the implementation </a:t>
            </a: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of the priority axis, achievement </a:t>
            </a:r>
            <a:r>
              <a:rPr lang="en-US" sz="2800" dirty="0">
                <a:solidFill>
                  <a:schemeClr val="tx2"/>
                </a:solidFill>
                <a:latin typeface="Trebuchet MS" panose="020B0603020202020204" pitchFamily="34" charset="0"/>
              </a:rPr>
              <a:t>of output and results indicators, financial data</a:t>
            </a:r>
            <a:r>
              <a:rPr lang="en-GB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, </a:t>
            </a: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smart, sustainable and inclusive growth, </a:t>
            </a:r>
            <a:r>
              <a:rPr lang="en-GB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horizontal aspects, EUSDR and communication etc.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52884"/>
          </a:xfrm>
        </p:spPr>
        <p:txBody>
          <a:bodyPr/>
          <a:lstStyle/>
          <a:p>
            <a:pPr>
              <a:tabLst>
                <a:tab pos="588963" algn="l"/>
              </a:tabLst>
              <a:defRPr/>
            </a:pPr>
            <a: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> </a:t>
            </a:r>
            <a:b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</a:br>
            <a: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/>
            </a:r>
            <a:b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</a:br>
            <a: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/>
            </a:r>
            <a:b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</a:br>
            <a:endParaRPr lang="ro-RO" sz="3600" b="1" u="sng" dirty="0" smtClean="0">
              <a:solidFill>
                <a:srgbClr val="008000"/>
              </a:solidFill>
              <a:latin typeface="Trebuchet MS" pitchFamily="34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219200"/>
            <a:ext cx="5802328" cy="20489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47" y="5943600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7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1026" name="Picture 2" descr="Imagini pentru wher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33" b="98000" l="3340" r="96475">
                        <a14:foregroundMark x1="33024" y1="56667" x2="33024" y2="56667"/>
                        <a14:foregroundMark x1="50093" y1="53333" x2="50093" y2="53333"/>
                        <a14:foregroundMark x1="60111" y1="45000" x2="60111" y2="45000"/>
                        <a14:foregroundMark x1="70872" y1="38333" x2="70872" y2="38333"/>
                        <a14:foregroundMark x1="91280" y1="24000" x2="91280" y2="24000"/>
                        <a14:foregroundMark x1="87384" y1="43000" x2="87384" y2="43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6005">
            <a:off x="3626871" y="271313"/>
            <a:ext cx="2089475" cy="116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191531" y="946220"/>
            <a:ext cx="3221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rebuchet MS" panose="020B0603020202020204" pitchFamily="34" charset="0"/>
                <a:hlinkClick r:id="rId5"/>
              </a:rPr>
              <a:t>http://</a:t>
            </a:r>
            <a:r>
              <a:rPr lang="en-US" dirty="0" smtClean="0">
                <a:latin typeface="Trebuchet MS" panose="020B0603020202020204" pitchFamily="34" charset="0"/>
                <a:hlinkClick r:id="rId5"/>
              </a:rPr>
              <a:t>www.interregrobg.eu</a:t>
            </a:r>
            <a:r>
              <a:rPr lang="ro-RO" dirty="0" smtClean="0">
                <a:latin typeface="Trebuchet MS" panose="020B0603020202020204" pitchFamily="34" charset="0"/>
              </a:rPr>
              <a:t> </a:t>
            </a:r>
            <a:endParaRPr lang="en-US" dirty="0">
              <a:latin typeface="Trebuchet MS" panose="020B06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982" y="5938628"/>
            <a:ext cx="8596105" cy="79864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8229600" cy="4239101"/>
          </a:xfrm>
        </p:spPr>
      </p:pic>
    </p:spTree>
    <p:extLst>
      <p:ext uri="{BB962C8B-B14F-4D97-AF65-F5344CB8AC3E}">
        <p14:creationId xmlns:p14="http://schemas.microsoft.com/office/powerpoint/2010/main" val="3179574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90" y="1828800"/>
            <a:ext cx="3162479" cy="21050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60679" y="1066800"/>
            <a:ext cx="8658497" cy="491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b="1" dirty="0" smtClean="0">
                <a:latin typeface="Trebuchet MS" panose="020B0603020202020204" pitchFamily="34" charset="0"/>
              </a:rPr>
              <a:t>Results achieved so far:</a:t>
            </a:r>
          </a:p>
          <a:p>
            <a:pPr marL="0" indent="0" algn="just">
              <a:buNone/>
            </a:pPr>
            <a:endParaRPr lang="en-US" sz="1050" b="1" dirty="0" smtClean="0">
              <a:latin typeface="Trebuchet MS" panose="020B0603020202020204" pitchFamily="34" charset="0"/>
            </a:endParaRPr>
          </a:p>
          <a:p>
            <a:pPr marL="3657600" indent="-341313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30.61 </a:t>
            </a: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km of roads 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already </a:t>
            </a: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modernized and for 175.70 km of roads the public procurement procedures were started</a:t>
            </a:r>
            <a:r>
              <a:rPr lang="ro-RO" sz="2000" dirty="0" smtClean="0">
                <a:latin typeface="Trebuchet MS" panose="020B0603020202020204" pitchFamily="34" charset="0"/>
              </a:rPr>
              <a:t>.</a:t>
            </a:r>
            <a:endParaRPr lang="en-US" sz="2000" dirty="0" smtClean="0">
              <a:latin typeface="Trebuchet MS" panose="020B0603020202020204" pitchFamily="34" charset="0"/>
            </a:endParaRPr>
          </a:p>
          <a:p>
            <a:pPr marL="36576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34 integrated touristic products /services 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created</a:t>
            </a: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including a total number of 142 different touristic routes (bicycle routes, hiking routes, kayaking on the Danube 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routes, </a:t>
            </a:r>
            <a:r>
              <a:rPr lang="en-GB" sz="2000" dirty="0" err="1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Increased cooperation in risk management in </a:t>
            </a:r>
            <a:r>
              <a:rPr lang="en-GB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Byala</a:t>
            </a: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Bulgaria and </a:t>
            </a:r>
            <a:r>
              <a:rPr lang="en-GB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Gradinari</a:t>
            </a: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GB" sz="2000" dirty="0" err="1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Malu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Romania </a:t>
            </a: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now ensured by endowing the responsible authorities with specific 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equipment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BZ" sz="2000" dirty="0" smtClean="0">
                <a:solidFill>
                  <a:prstClr val="black"/>
                </a:solidFill>
                <a:latin typeface="Trebuchet MS" panose="020B0603020202020204" pitchFamily="34" charset="0"/>
                <a:cs typeface="Arial" charset="0"/>
              </a:rPr>
              <a:t>27,059 </a:t>
            </a:r>
            <a:r>
              <a:rPr lang="en-BZ" sz="2000" dirty="0">
                <a:solidFill>
                  <a:prstClr val="black"/>
                </a:solidFill>
                <a:latin typeface="Trebuchet MS" panose="020B0603020202020204" pitchFamily="34" charset="0"/>
                <a:cs typeface="Arial" charset="0"/>
              </a:rPr>
              <a:t>hectares were supported to attain a better conservation status by developing joint management plans for 4 NATURA 2000 sites </a:t>
            </a:r>
            <a:endParaRPr lang="en-BZ" sz="2000" dirty="0" smtClean="0">
              <a:solidFill>
                <a:prstClr val="black"/>
              </a:solidFill>
              <a:latin typeface="Trebuchet MS" panose="020B0603020202020204" pitchFamily="34" charset="0"/>
              <a:cs typeface="Arial" charset="0"/>
            </a:endParaRPr>
          </a:p>
          <a:p>
            <a:pPr marL="0" lvl="0" indent="0" algn="just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BZ" sz="2000" dirty="0">
              <a:solidFill>
                <a:prstClr val="black"/>
              </a:solidFill>
              <a:latin typeface="Trebuchet MS" panose="020B0603020202020204" pitchFamily="34" charset="0"/>
              <a:cs typeface="Arial" charset="0"/>
            </a:endParaRP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sz="2500" dirty="0" smtClean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400" dirty="0" smtClean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 </a:t>
            </a:r>
            <a:endParaRPr lang="ro-RO" sz="2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106" y="5985877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4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28600" y="1114290"/>
            <a:ext cx="8686800" cy="463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b="1" dirty="0" smtClean="0">
                <a:latin typeface="Trebuchet MS" panose="020B0603020202020204" pitchFamily="34" charset="0"/>
              </a:rPr>
              <a:t>Results achieved so far:</a:t>
            </a:r>
          </a:p>
          <a:p>
            <a:pPr marL="0" indent="0" algn="just">
              <a:buNone/>
            </a:pPr>
            <a:endParaRPr lang="en-US" sz="700" b="1" dirty="0" smtClean="0">
              <a:latin typeface="Trebuchet MS" panose="020B0603020202020204" pitchFamily="34" charset="0"/>
            </a:endParaRP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162 initiatives to activate workforce mobility in the cross-border area 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developed (include </a:t>
            </a: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surveys / studies / strategies in different field of 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interest for </a:t>
            </a: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cross-border </a:t>
            </a: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labour market, trainings 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18.474 participants, </a:t>
            </a:r>
            <a:r>
              <a:rPr lang="en-BZ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guide for commuters, a trilingual RO-BG-EN dictionary of specific terms in the construction field, websites with available jobs in the cross-border area and other interactive information regarding the labour market, </a:t>
            </a:r>
            <a:r>
              <a:rPr lang="en-BZ" sz="2000" dirty="0" err="1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62 cross border mechanisms </a:t>
            </a:r>
            <a:r>
              <a:rPr lang="en-GB" sz="20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developed </a:t>
            </a:r>
            <a:r>
              <a:rPr lang="en-GB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enhance cooperation capacity: partnerships for cooperation in the field of renewable energy, territorial development, educational policies in public schools; tourism and eco-tourism; development of webpages including information for the public</a:t>
            </a:r>
            <a:r>
              <a:rPr lang="en-US" sz="2000" dirty="0" smtClean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sz="2500" dirty="0">
              <a:solidFill>
                <a:prstClr val="black"/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BZ" sz="25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US" sz="2400" dirty="0" smtClean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 </a:t>
            </a:r>
            <a:endParaRPr lang="ro-RO" sz="2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529" y="5932066"/>
            <a:ext cx="8596105" cy="7986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5513054"/>
            <a:ext cx="1932419" cy="115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8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19200" y="1264773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trebuchet ms" panose="020B0603020202020204" pitchFamily="34" charset="0"/>
              </a:rPr>
              <a:t>The Programme radiography in numbers (total values</a:t>
            </a:r>
            <a:r>
              <a:rPr lang="en-US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):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85" y="5940796"/>
            <a:ext cx="8596105" cy="79864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39803"/>
            <a:ext cx="8229600" cy="4525963"/>
          </a:xfrm>
        </p:spPr>
        <p:txBody>
          <a:bodyPr/>
          <a:lstStyle/>
          <a:p>
            <a:endParaRPr lang="ro-RO" dirty="0" smtClean="0"/>
          </a:p>
          <a:p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571486"/>
              </p:ext>
            </p:extLst>
          </p:nvPr>
        </p:nvGraphicFramePr>
        <p:xfrm>
          <a:off x="328085" y="1981199"/>
          <a:ext cx="8511115" cy="3862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10681">
                  <a:extLst>
                    <a:ext uri="{9D8B030D-6E8A-4147-A177-3AD203B41FA5}">
                      <a16:colId xmlns="" xmlns:a16="http://schemas.microsoft.com/office/drawing/2014/main" val="1882922938"/>
                    </a:ext>
                  </a:extLst>
                </a:gridCol>
                <a:gridCol w="3200434">
                  <a:extLst>
                    <a:ext uri="{9D8B030D-6E8A-4147-A177-3AD203B41FA5}">
                      <a16:colId xmlns="" xmlns:a16="http://schemas.microsoft.com/office/drawing/2014/main" val="57564314"/>
                    </a:ext>
                  </a:extLst>
                </a:gridCol>
              </a:tblGrid>
              <a:tr h="436983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No. of submitted projects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855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73468887"/>
                  </a:ext>
                </a:extLst>
              </a:tr>
              <a:tr h="436983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No. of projects in evaluation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0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99742998"/>
                  </a:ext>
                </a:extLst>
              </a:tr>
              <a:tr h="366144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No. and value of selected projects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199 (322.006.242,56 euro)</a:t>
                      </a:r>
                      <a:endParaRPr lang="en-US" b="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21390923"/>
                  </a:ext>
                </a:extLst>
              </a:tr>
              <a:tr h="436983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No. and value of contracted projects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171 (274,214,017.94 euro)</a:t>
                      </a:r>
                      <a:endParaRPr lang="en-US" b="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36088007"/>
                  </a:ext>
                </a:extLst>
              </a:tr>
              <a:tr h="436983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No. and value of projects in implementation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68 (190,997,434.10 euro)</a:t>
                      </a:r>
                      <a:endParaRPr lang="en-US" b="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00047882"/>
                  </a:ext>
                </a:extLst>
              </a:tr>
              <a:tr h="436983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Value of submitted reimbursement claims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110.782.304,90 euro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56840098"/>
                  </a:ext>
                </a:extLst>
              </a:tr>
              <a:tr h="436983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Absorption rate (percent and value ERDF)	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37.9% (81.770.427,2 euro)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55399236"/>
                  </a:ext>
                </a:extLst>
              </a:tr>
              <a:tr h="436983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No. of finalized projects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101 (81,467,361.96 euro)</a:t>
                      </a:r>
                      <a:endParaRPr lang="en-US" b="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95609519"/>
                  </a:ext>
                </a:extLst>
              </a:tr>
              <a:tr h="436983"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Trebuchet MS" panose="020B0603020202020204" pitchFamily="34" charset="0"/>
                        </a:rPr>
                        <a:t>No. of terminated projects</a:t>
                      </a:r>
                      <a:endParaRPr lang="en-US" b="0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2 (1.749.221,88 euro)</a:t>
                      </a:r>
                      <a:endParaRPr lang="en-US" b="0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61594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9742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394" y="1308605"/>
            <a:ext cx="8596105" cy="4800600"/>
          </a:xfrm>
        </p:spPr>
        <p:txBody>
          <a:bodyPr/>
          <a:lstStyle/>
          <a:p>
            <a:pPr marL="0" indent="0" algn="ctr">
              <a:buNone/>
            </a:pPr>
            <a:r>
              <a:rPr lang="ro-RO" sz="3000" b="1" dirty="0" smtClean="0">
                <a:latin typeface="Trebuchet MS" panose="020B0603020202020204" pitchFamily="34" charset="0"/>
              </a:rPr>
              <a:t>Actions implemented</a:t>
            </a:r>
            <a:endParaRPr lang="en-US" sz="3000" b="1" dirty="0" smtClean="0"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endParaRPr lang="en-US" sz="100" b="1" dirty="0" smtClean="0">
              <a:latin typeface="Trebuchet MS" panose="020B0603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bg-BG" sz="2000" dirty="0" smtClean="0">
                <a:latin typeface="Trebuchet MS" panose="020B0603020202020204" pitchFamily="34" charset="0"/>
              </a:rPr>
              <a:t>291 </a:t>
            </a:r>
            <a:r>
              <a:rPr lang="en-US" sz="2000" dirty="0" smtClean="0">
                <a:latin typeface="Trebuchet MS" panose="020B0603020202020204" pitchFamily="34" charset="0"/>
              </a:rPr>
              <a:t>financial project reports processed and submitted to the MA</a:t>
            </a:r>
          </a:p>
          <a:p>
            <a:pPr marL="514350" indent="-514350" algn="just">
              <a:buAutoNum type="arabicPeriod"/>
            </a:pPr>
            <a:r>
              <a:rPr lang="en-US" sz="2000" dirty="0" smtClean="0">
                <a:latin typeface="Trebuchet MS" panose="020B0603020202020204" pitchFamily="34" charset="0"/>
              </a:rPr>
              <a:t>87 intermediary technical project reports processed and submitted to the MA</a:t>
            </a:r>
          </a:p>
          <a:p>
            <a:pPr marL="514350" indent="-514350" algn="just">
              <a:buAutoNum type="arabicPeriod"/>
            </a:pPr>
            <a:r>
              <a:rPr lang="en-US" sz="2000" dirty="0" smtClean="0">
                <a:latin typeface="Trebuchet MS" panose="020B0603020202020204" pitchFamily="34" charset="0"/>
              </a:rPr>
              <a:t>25 final implementation reports processed and submitted to the MA</a:t>
            </a:r>
            <a:endParaRPr lang="ro-RO" sz="2000" dirty="0" smtClean="0">
              <a:latin typeface="Trebuchet MS" panose="020B0603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en-US" sz="2000" dirty="0" smtClean="0">
                <a:latin typeface="Trebuchet MS" panose="020B0603020202020204" pitchFamily="34" charset="0"/>
              </a:rPr>
              <a:t>83 on the spot monitoring visits performed for projects financed under the </a:t>
            </a:r>
            <a:r>
              <a:rPr lang="en-US" sz="2000" dirty="0" err="1" smtClean="0">
                <a:latin typeface="Trebuchet MS" panose="020B0603020202020204" pitchFamily="34" charset="0"/>
              </a:rPr>
              <a:t>Interreg</a:t>
            </a:r>
            <a:r>
              <a:rPr lang="en-US" sz="2000" dirty="0" smtClean="0">
                <a:latin typeface="Trebuchet MS" panose="020B0603020202020204" pitchFamily="34" charset="0"/>
              </a:rPr>
              <a:t> V-A Romania-Bulgaria Programme: 31 intermediary visits, 16 ex-post visits, 32 final visits and 4 special visits</a:t>
            </a:r>
            <a:endParaRPr lang="en-BZ" sz="2000" dirty="0">
              <a:latin typeface="Trebuchet MS" panose="020B0603020202020204" pitchFamily="34" charset="0"/>
            </a:endParaRPr>
          </a:p>
          <a:p>
            <a:pPr marL="514350" indent="-514350" algn="just">
              <a:buFont typeface="Arial" charset="0"/>
              <a:buAutoNum type="arabicPeriod"/>
            </a:pPr>
            <a:r>
              <a:rPr lang="en-BZ" sz="2000" dirty="0" smtClean="0">
                <a:latin typeface="Trebuchet MS" panose="020B0603020202020204" pitchFamily="34" charset="0"/>
              </a:rPr>
              <a:t>22 ex-post monitoring visits performed for projects financed under the Cross-Border Cooperation Programme Romania-Bulgaria 2007-2013</a:t>
            </a:r>
            <a:endParaRPr lang="en-BZ" sz="2000" dirty="0">
              <a:latin typeface="Trebuchet MS" panose="020B06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47" y="6096000"/>
            <a:ext cx="8596105" cy="7321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788" y="304800"/>
            <a:ext cx="3420152" cy="9022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5279956"/>
            <a:ext cx="2971800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61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947" y="1238462"/>
            <a:ext cx="8596105" cy="4800600"/>
          </a:xfrm>
        </p:spPr>
        <p:txBody>
          <a:bodyPr/>
          <a:lstStyle/>
          <a:p>
            <a:pPr marL="0" indent="0" algn="ctr">
              <a:buNone/>
            </a:pPr>
            <a:r>
              <a:rPr lang="ro-RO" sz="3000" b="1" dirty="0" smtClean="0">
                <a:latin typeface="Trebuchet MS" panose="020B0603020202020204" pitchFamily="34" charset="0"/>
              </a:rPr>
              <a:t>Actions implemented</a:t>
            </a:r>
            <a:endParaRPr lang="en-US" sz="3000" b="1" dirty="0" smtClean="0"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endParaRPr lang="en-US" sz="100" b="1" dirty="0" smtClean="0">
              <a:latin typeface="Trebuchet MS" panose="020B0603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ro-RO" sz="2000" dirty="0" smtClean="0">
                <a:latin typeface="Trebuchet MS" panose="020B0603020202020204" pitchFamily="34" charset="0"/>
              </a:rPr>
              <a:t>Technical assistance meetings organized with the Programme beneficiaries in 2020 – 36 meetings out of which 20 were organized online</a:t>
            </a:r>
          </a:p>
          <a:p>
            <a:pPr marL="514350" indent="-514350" algn="just">
              <a:buAutoNum type="arabicPeriod"/>
            </a:pPr>
            <a:r>
              <a:rPr lang="en-BZ" sz="2000" dirty="0" smtClean="0">
                <a:latin typeface="Trebuchet MS" panose="020B0603020202020204" pitchFamily="34" charset="0"/>
              </a:rPr>
              <a:t>Elaborated </a:t>
            </a:r>
            <a:r>
              <a:rPr lang="ro-RO" sz="2000" dirty="0" smtClean="0">
                <a:latin typeface="Trebuchet MS" panose="020B0603020202020204" pitchFamily="34" charset="0"/>
              </a:rPr>
              <a:t>159</a:t>
            </a:r>
            <a:r>
              <a:rPr lang="en-BZ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>
                <a:latin typeface="Trebuchet MS" panose="020B0603020202020204" pitchFamily="34" charset="0"/>
              </a:rPr>
              <a:t>reports on the implementation of information and publicity measures in accordance with the Visual Identity Manual of the </a:t>
            </a:r>
            <a:r>
              <a:rPr lang="en-BZ" sz="2000" dirty="0" smtClean="0">
                <a:latin typeface="Trebuchet MS" panose="020B0603020202020204" pitchFamily="34" charset="0"/>
              </a:rPr>
              <a:t>Program</a:t>
            </a:r>
            <a:r>
              <a:rPr lang="ro-RO" sz="2000" dirty="0" smtClean="0">
                <a:latin typeface="Trebuchet MS" panose="020B0603020202020204" pitchFamily="34" charset="0"/>
              </a:rPr>
              <a:t>me</a:t>
            </a:r>
            <a:endParaRPr lang="en-BZ" sz="2000" dirty="0">
              <a:latin typeface="Trebuchet MS" panose="020B0603020202020204" pitchFamily="34" charset="0"/>
            </a:endParaRPr>
          </a:p>
          <a:p>
            <a:pPr marL="514350" indent="-514350" algn="just">
              <a:buFont typeface="Arial" charset="0"/>
              <a:buAutoNum type="arabicPeriod"/>
            </a:pPr>
            <a:r>
              <a:rPr lang="en-BZ" sz="2000" dirty="0" smtClean="0">
                <a:latin typeface="Trebuchet MS" panose="020B0603020202020204" pitchFamily="34" charset="0"/>
              </a:rPr>
              <a:t>Sen</a:t>
            </a:r>
            <a:r>
              <a:rPr lang="ro-RO" sz="2000" dirty="0" smtClean="0">
                <a:latin typeface="Trebuchet MS" panose="020B0603020202020204" pitchFamily="34" charset="0"/>
              </a:rPr>
              <a:t>t</a:t>
            </a:r>
            <a:r>
              <a:rPr lang="en-BZ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>
                <a:latin typeface="Trebuchet MS" panose="020B0603020202020204" pitchFamily="34" charset="0"/>
              </a:rPr>
              <a:t>information regarding the project implementation </a:t>
            </a:r>
            <a:r>
              <a:rPr lang="en-BZ" sz="2000" dirty="0" smtClean="0">
                <a:latin typeface="Trebuchet MS" panose="020B0603020202020204" pitchFamily="34" charset="0"/>
              </a:rPr>
              <a:t>rules</a:t>
            </a:r>
            <a:r>
              <a:rPr lang="ro-RO" sz="2000" dirty="0" smtClean="0">
                <a:latin typeface="Trebuchet MS" panose="020B0603020202020204" pitchFamily="34" charset="0"/>
              </a:rPr>
              <a:t> t</a:t>
            </a:r>
            <a:r>
              <a:rPr lang="en-BZ" sz="2000" dirty="0" smtClean="0">
                <a:latin typeface="Trebuchet MS" panose="020B0603020202020204" pitchFamily="34" charset="0"/>
              </a:rPr>
              <a:t>o </a:t>
            </a:r>
            <a:r>
              <a:rPr lang="en-BZ" sz="2000" dirty="0">
                <a:latin typeface="Trebuchet MS" panose="020B0603020202020204" pitchFamily="34" charset="0"/>
              </a:rPr>
              <a:t>the beneficiaries by </a:t>
            </a:r>
            <a:r>
              <a:rPr lang="en-BZ" sz="2000" dirty="0" smtClean="0">
                <a:latin typeface="Trebuchet MS" panose="020B0603020202020204" pitchFamily="34" charset="0"/>
              </a:rPr>
              <a:t>e-mail</a:t>
            </a:r>
            <a:endParaRPr lang="en-BZ" sz="2000" dirty="0">
              <a:latin typeface="Trebuchet MS" panose="020B0603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en-BZ" sz="2000" dirty="0">
                <a:latin typeface="Trebuchet MS" panose="020B0603020202020204" pitchFamily="34" charset="0"/>
              </a:rPr>
              <a:t>Updating the </a:t>
            </a:r>
            <a:r>
              <a:rPr lang="en-BZ" sz="2000" dirty="0" smtClean="0">
                <a:latin typeface="Trebuchet MS" panose="020B0603020202020204" pitchFamily="34" charset="0"/>
              </a:rPr>
              <a:t>dedicated</a:t>
            </a:r>
            <a:r>
              <a:rPr lang="ro-RO" sz="2000" dirty="0" smtClean="0">
                <a:latin typeface="Trebuchet MS" panose="020B0603020202020204" pitchFamily="34" charset="0"/>
              </a:rPr>
              <a:t> website </a:t>
            </a:r>
            <a:r>
              <a:rPr lang="en-BZ" sz="2000" dirty="0" smtClean="0">
                <a:latin typeface="Trebuchet MS" panose="020B0603020202020204" pitchFamily="34" charset="0"/>
              </a:rPr>
              <a:t>site </a:t>
            </a:r>
            <a:r>
              <a:rPr lang="ro-RO" sz="2000" dirty="0" smtClean="0">
                <a:latin typeface="Trebuchet MS" panose="020B0603020202020204" pitchFamily="34" charset="0"/>
              </a:rPr>
              <a:t>of</a:t>
            </a:r>
            <a:r>
              <a:rPr lang="en-BZ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>
                <a:latin typeface="Trebuchet MS" panose="020B0603020202020204" pitchFamily="34" charset="0"/>
              </a:rPr>
              <a:t>the </a:t>
            </a:r>
            <a:r>
              <a:rPr lang="en-BZ" sz="2000" dirty="0" smtClean="0">
                <a:latin typeface="Trebuchet MS" panose="020B0603020202020204" pitchFamily="34" charset="0"/>
              </a:rPr>
              <a:t>Program</a:t>
            </a:r>
            <a:r>
              <a:rPr lang="ro-RO" sz="2000" dirty="0" smtClean="0">
                <a:latin typeface="Trebuchet MS" panose="020B0603020202020204" pitchFamily="34" charset="0"/>
              </a:rPr>
              <a:t>me</a:t>
            </a:r>
            <a:r>
              <a:rPr lang="en-BZ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 smtClean="0">
                <a:latin typeface="Trebuchet MS" panose="020B0603020202020204" pitchFamily="34" charset="0"/>
                <a:hlinkClick r:id="rId2"/>
              </a:rPr>
              <a:t>www.interregrobg.eu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 smtClean="0">
                <a:latin typeface="Trebuchet MS" panose="020B0603020202020204" pitchFamily="34" charset="0"/>
              </a:rPr>
              <a:t>with </a:t>
            </a:r>
            <a:r>
              <a:rPr lang="en-BZ" sz="2000" dirty="0">
                <a:latin typeface="Trebuchet MS" panose="020B0603020202020204" pitchFamily="34" charset="0"/>
              </a:rPr>
              <a:t>information for beneficiaries (list of contracted projects, Project Implementation Manual, procurement documentation, etc.)</a:t>
            </a:r>
            <a:endParaRPr lang="en-US" sz="2000" dirty="0" smtClean="0">
              <a:latin typeface="Trebuchet MS" panose="020B06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947" y="6096000"/>
            <a:ext cx="8596105" cy="7321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788" y="304800"/>
            <a:ext cx="3420152" cy="9022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5514845"/>
            <a:ext cx="2971800" cy="11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201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238462"/>
            <a:ext cx="8839200" cy="3638338"/>
          </a:xfrm>
        </p:spPr>
        <p:txBody>
          <a:bodyPr/>
          <a:lstStyle/>
          <a:p>
            <a:pPr marL="0" indent="0" algn="ctr">
              <a:buNone/>
            </a:pPr>
            <a:r>
              <a:rPr lang="ro-RO" sz="3000" b="1" dirty="0" smtClean="0">
                <a:latin typeface="Trebuchet MS" panose="020B0603020202020204" pitchFamily="34" charset="0"/>
              </a:rPr>
              <a:t>Actions implemented</a:t>
            </a:r>
            <a:endParaRPr lang="en-US" sz="3000" b="1" dirty="0" smtClean="0"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endParaRPr lang="en-US" sz="100" b="1" dirty="0" smtClean="0">
              <a:latin typeface="Trebuchet MS" panose="020B0603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en-US" sz="1900" dirty="0" smtClean="0">
                <a:latin typeface="Trebuchet MS" panose="020B0603020202020204" pitchFamily="34" charset="0"/>
              </a:rPr>
              <a:t>Europe’s Day - 9</a:t>
            </a:r>
            <a:r>
              <a:rPr lang="en-US" sz="1900" baseline="30000" dirty="0" smtClean="0">
                <a:latin typeface="Trebuchet MS" panose="020B0603020202020204" pitchFamily="34" charset="0"/>
              </a:rPr>
              <a:t>th</a:t>
            </a:r>
            <a:r>
              <a:rPr lang="en-US" sz="1900" dirty="0" smtClean="0">
                <a:latin typeface="Trebuchet MS" panose="020B0603020202020204" pitchFamily="34" charset="0"/>
              </a:rPr>
              <a:t> of May </a:t>
            </a:r>
            <a:r>
              <a:rPr lang="ro-RO" sz="1900" dirty="0" smtClean="0">
                <a:latin typeface="Trebuchet MS" panose="020B0603020202020204" pitchFamily="34" charset="0"/>
              </a:rPr>
              <a:t>2020 </a:t>
            </a:r>
            <a:r>
              <a:rPr lang="en-US" sz="1900" dirty="0" smtClean="0">
                <a:latin typeface="Trebuchet MS" panose="020B0603020202020204" pitchFamily="34" charset="0"/>
              </a:rPr>
              <a:t>– </a:t>
            </a:r>
            <a:r>
              <a:rPr lang="ro-RO" sz="1900" dirty="0" smtClean="0">
                <a:latin typeface="Trebuchet MS" panose="020B0603020202020204" pitchFamily="34" charset="0"/>
              </a:rPr>
              <a:t>short promotional video broadcasted online</a:t>
            </a:r>
            <a:endParaRPr lang="en-US" sz="1900" dirty="0" smtClean="0">
              <a:latin typeface="Trebuchet MS" panose="020B0603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en-US" sz="1900" dirty="0" smtClean="0">
                <a:latin typeface="Trebuchet MS" panose="020B0603020202020204" pitchFamily="34" charset="0"/>
              </a:rPr>
              <a:t>Thematic meetings for the </a:t>
            </a:r>
            <a:r>
              <a:rPr lang="ro-RO" sz="1900" dirty="0" smtClean="0">
                <a:latin typeface="Trebuchet MS" panose="020B0603020202020204" pitchFamily="34" charset="0"/>
              </a:rPr>
              <a:t>b</a:t>
            </a:r>
            <a:r>
              <a:rPr lang="en-US" sz="1900" dirty="0" err="1" smtClean="0">
                <a:latin typeface="Trebuchet MS" panose="020B0603020202020204" pitchFamily="34" charset="0"/>
              </a:rPr>
              <a:t>eneficiaries</a:t>
            </a:r>
            <a:r>
              <a:rPr lang="en-US" sz="1900" dirty="0" smtClean="0">
                <a:latin typeface="Trebuchet MS" panose="020B0603020202020204" pitchFamily="34" charset="0"/>
              </a:rPr>
              <a:t> of projects financed under the </a:t>
            </a:r>
            <a:r>
              <a:rPr lang="en-US" sz="1900" dirty="0" err="1" smtClean="0">
                <a:latin typeface="Trebuchet MS" panose="020B0603020202020204" pitchFamily="34" charset="0"/>
              </a:rPr>
              <a:t>Interreg</a:t>
            </a:r>
            <a:r>
              <a:rPr lang="en-US" sz="1900" dirty="0" smtClean="0">
                <a:latin typeface="Trebuchet MS" panose="020B0603020202020204" pitchFamily="34" charset="0"/>
              </a:rPr>
              <a:t> V-A Romania-Bulgaria Programme: </a:t>
            </a:r>
            <a:r>
              <a:rPr lang="ro-RO" sz="1900" dirty="0" smtClean="0">
                <a:latin typeface="Trebuchet MS" panose="020B0603020202020204" pitchFamily="34" charset="0"/>
              </a:rPr>
              <a:t>6</a:t>
            </a:r>
            <a:r>
              <a:rPr lang="en-US" sz="1900" baseline="30000" dirty="0" err="1" smtClean="0">
                <a:latin typeface="Trebuchet MS" panose="020B0603020202020204" pitchFamily="34" charset="0"/>
              </a:rPr>
              <a:t>th</a:t>
            </a:r>
            <a:r>
              <a:rPr lang="en-US" sz="1900" dirty="0" smtClean="0">
                <a:latin typeface="Trebuchet MS" panose="020B0603020202020204" pitchFamily="34" charset="0"/>
              </a:rPr>
              <a:t> of </a:t>
            </a:r>
            <a:r>
              <a:rPr lang="ro-RO" sz="1900" dirty="0" smtClean="0">
                <a:latin typeface="Trebuchet MS" panose="020B0603020202020204" pitchFamily="34" charset="0"/>
              </a:rPr>
              <a:t>July 2020</a:t>
            </a:r>
            <a:r>
              <a:rPr lang="en-US" sz="1900" dirty="0" smtClean="0">
                <a:latin typeface="Trebuchet MS" panose="020B0603020202020204" pitchFamily="34" charset="0"/>
              </a:rPr>
              <a:t> – </a:t>
            </a:r>
            <a:r>
              <a:rPr lang="ro-RO" sz="1900" dirty="0" smtClean="0">
                <a:latin typeface="Trebuchet MS" panose="020B0603020202020204" pitchFamily="34" charset="0"/>
              </a:rPr>
              <a:t>Slatina</a:t>
            </a:r>
            <a:r>
              <a:rPr lang="en-US" sz="1900" dirty="0" smtClean="0">
                <a:latin typeface="Trebuchet MS" panose="020B0603020202020204" pitchFamily="34" charset="0"/>
              </a:rPr>
              <a:t>, Romania; 7</a:t>
            </a:r>
            <a:r>
              <a:rPr lang="en-US" sz="1900" baseline="30000" dirty="0" smtClean="0">
                <a:latin typeface="Trebuchet MS" panose="020B0603020202020204" pitchFamily="34" charset="0"/>
              </a:rPr>
              <a:t>th</a:t>
            </a:r>
            <a:r>
              <a:rPr lang="en-US" sz="1900" dirty="0" smtClean="0">
                <a:latin typeface="Trebuchet MS" panose="020B0603020202020204" pitchFamily="34" charset="0"/>
              </a:rPr>
              <a:t> of </a:t>
            </a:r>
            <a:r>
              <a:rPr lang="ro-RO" sz="1900" dirty="0" smtClean="0">
                <a:latin typeface="Trebuchet MS" panose="020B0603020202020204" pitchFamily="34" charset="0"/>
              </a:rPr>
              <a:t>July 2020</a:t>
            </a:r>
            <a:r>
              <a:rPr lang="en-US" sz="1900" dirty="0" smtClean="0">
                <a:latin typeface="Trebuchet MS" panose="020B0603020202020204" pitchFamily="34" charset="0"/>
              </a:rPr>
              <a:t> – </a:t>
            </a:r>
            <a:r>
              <a:rPr lang="ro-RO" sz="1900" dirty="0" smtClean="0">
                <a:latin typeface="Trebuchet MS" panose="020B0603020202020204" pitchFamily="34" charset="0"/>
              </a:rPr>
              <a:t>Ruse</a:t>
            </a:r>
            <a:r>
              <a:rPr lang="en-US" sz="1900" dirty="0" smtClean="0">
                <a:latin typeface="Trebuchet MS" panose="020B0603020202020204" pitchFamily="34" charset="0"/>
              </a:rPr>
              <a:t>, Bulgaria</a:t>
            </a:r>
            <a:r>
              <a:rPr lang="ro-RO" sz="1900" dirty="0" smtClean="0">
                <a:latin typeface="Trebuchet MS" panose="020B0603020202020204" pitchFamily="34" charset="0"/>
              </a:rPr>
              <a:t> – events live and online</a:t>
            </a:r>
            <a:endParaRPr lang="en-US" sz="1900" dirty="0" smtClean="0">
              <a:latin typeface="Trebuchet MS" panose="020B0603020202020204" pitchFamily="34" charset="0"/>
            </a:endParaRPr>
          </a:p>
          <a:p>
            <a:pPr marL="514350" indent="-514350" algn="just">
              <a:buAutoNum type="arabicPeriod"/>
            </a:pPr>
            <a:r>
              <a:rPr lang="ro-RO" sz="1900" dirty="0" smtClean="0">
                <a:latin typeface="Trebuchet MS" panose="020B0603020202020204" pitchFamily="34" charset="0"/>
              </a:rPr>
              <a:t>Annual Conference of the Interreg V-A Romania-Bulgaria Programme – 7th of October 2020 – online event</a:t>
            </a:r>
          </a:p>
          <a:p>
            <a:pPr marL="514350" indent="-514350" algn="just">
              <a:buAutoNum type="arabicPeriod"/>
            </a:pPr>
            <a:r>
              <a:rPr lang="ro-RO" sz="1900" dirty="0" smtClean="0">
                <a:latin typeface="Trebuchet MS" panose="020B0603020202020204" pitchFamily="34" charset="0"/>
              </a:rPr>
              <a:t>European Cooperation Day 2020 – online initiatives organized in September 2020: culinary challenge and installing bird houses in school </a:t>
            </a:r>
            <a:r>
              <a:rPr lang="ro-RO" sz="1900" dirty="0" smtClean="0">
                <a:latin typeface="Trebuchet MS" panose="020B0603020202020204" pitchFamily="34" charset="0"/>
              </a:rPr>
              <a:t>yards</a:t>
            </a:r>
          </a:p>
          <a:p>
            <a:pPr marL="514350" indent="-514350" algn="just">
              <a:buAutoNum type="arabicPeriod"/>
            </a:pPr>
            <a:r>
              <a:rPr lang="en-BZ" sz="1900" dirty="0" err="1">
                <a:latin typeface="Trebuchet MS" panose="020B0603020202020204" pitchFamily="34" charset="0"/>
              </a:rPr>
              <a:t>Interreg</a:t>
            </a:r>
            <a:r>
              <a:rPr lang="en-BZ" sz="1900" dirty="0">
                <a:latin typeface="Trebuchet MS" panose="020B0603020202020204" pitchFamily="34" charset="0"/>
              </a:rPr>
              <a:t> – 30 years together – common challenges, common opportunities, common results </a:t>
            </a:r>
          </a:p>
          <a:p>
            <a:pPr marL="514350" indent="-514350" algn="just">
              <a:buAutoNum type="arabicPeriod"/>
            </a:pPr>
            <a:endParaRPr lang="en-US" sz="2000" dirty="0">
              <a:latin typeface="Trebuchet MS" panose="020B06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47" y="6096000"/>
            <a:ext cx="8596105" cy="7321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788" y="304800"/>
            <a:ext cx="3420152" cy="9022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648" y="5257800"/>
            <a:ext cx="2246351" cy="1447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5257800"/>
            <a:ext cx="2390073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141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15916</TotalTime>
  <Words>706</Words>
  <Application>Microsoft Office PowerPoint</Application>
  <PresentationFormat>On-screen Show (4:3)</PresentationFormat>
  <Paragraphs>93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Trebuchet MS</vt:lpstr>
      <vt:lpstr>Wingdings</vt:lpstr>
      <vt:lpstr>Office Theme</vt:lpstr>
      <vt:lpstr>PowerPoint Presentation</vt:lpstr>
      <vt:lpstr>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CONTACT</vt:lpstr>
    </vt:vector>
  </TitlesOfParts>
  <Company>MRQ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Evdokia Nedelcheva</cp:lastModifiedBy>
  <cp:revision>1135</cp:revision>
  <cp:lastPrinted>2020-10-02T06:55:27Z</cp:lastPrinted>
  <dcterms:created xsi:type="dcterms:W3CDTF">2007-11-21T13:10:07Z</dcterms:created>
  <dcterms:modified xsi:type="dcterms:W3CDTF">2020-10-06T16:01:15Z</dcterms:modified>
</cp:coreProperties>
</file>